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5" r:id="rId21"/>
    <p:sldId id="280" r:id="rId22"/>
    <p:sldId id="279" r:id="rId23"/>
    <p:sldId id="276" r:id="rId24"/>
    <p:sldId id="281" r:id="rId25"/>
    <p:sldId id="282" r:id="rId26"/>
    <p:sldId id="28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0E3D0-030C-436D-9532-0FB0EF23D1C9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F4C4A-B883-437E-9885-285E0B4B56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184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F4C4A-B883-437E-9885-285E0B4B5629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60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3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699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1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505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0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616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369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740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839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5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7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1653-C8A4-6676-B909-D941C2A34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908621"/>
            <a:ext cx="7772400" cy="1463040"/>
          </a:xfrm>
        </p:spPr>
        <p:txBody>
          <a:bodyPr>
            <a:normAutofit/>
          </a:bodyPr>
          <a:lstStyle/>
          <a:p>
            <a:r>
              <a:rPr lang="en-US" sz="3800" dirty="0">
                <a:cs typeface="Times New Roman" panose="02020603050405020304" pitchFamily="18" charset="0"/>
              </a:rPr>
              <a:t>Detection transformer </a:t>
            </a:r>
            <a:br>
              <a:rPr lang="en-US" sz="3800" dirty="0">
                <a:cs typeface="Times New Roman" panose="02020603050405020304" pitchFamily="18" charset="0"/>
              </a:rPr>
            </a:br>
            <a:r>
              <a:rPr lang="en-US" sz="3800" dirty="0">
                <a:cs typeface="Times New Roman" panose="02020603050405020304" pitchFamily="18" charset="0"/>
              </a:rPr>
              <a:t>- </a:t>
            </a:r>
            <a:r>
              <a:rPr lang="en-US" sz="3800" dirty="0" err="1">
                <a:cs typeface="Times New Roman" panose="02020603050405020304" pitchFamily="18" charset="0"/>
              </a:rPr>
              <a:t>detr</a:t>
            </a:r>
            <a:endParaRPr lang="vi-VN" sz="3800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C754-F0EA-64D3-7321-49BC74745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Trần</a:t>
            </a:r>
            <a:r>
              <a:rPr lang="en-US" dirty="0">
                <a:cs typeface="Times New Roman" panose="02020603050405020304" pitchFamily="18" charset="0"/>
              </a:rPr>
              <a:t> Văn </a:t>
            </a:r>
            <a:r>
              <a:rPr lang="en-US" dirty="0" err="1">
                <a:cs typeface="Times New Roman" panose="02020603050405020304" pitchFamily="18" charset="0"/>
              </a:rPr>
              <a:t>Phát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Minh </a:t>
            </a:r>
            <a:r>
              <a:rPr lang="en-US" dirty="0" err="1">
                <a:cs typeface="Times New Roman" panose="02020603050405020304" pitchFamily="18" charset="0"/>
              </a:rPr>
              <a:t>Phú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Thế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Phúc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Hiệp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80BE9B-2849-495A-AB0E-E80D71B3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993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DETR – architecture (Contd.)</a:t>
            </a:r>
            <a:endParaRPr lang="vi-VN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/>
                  <a:t>CNN backbone</a:t>
                </a:r>
              </a:p>
              <a:p>
                <a:r>
                  <a:rPr lang="en-US" dirty="0"/>
                  <a:t>The CNN backbone is used to extract features from the input image.</a:t>
                </a:r>
              </a:p>
              <a:p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3×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passed through the CNN to get a feature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/>
                  <a:t>. Typical values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800, 1333, and 2048 respectively.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  <a:blipFill>
                <a:blip r:embed="rId2"/>
                <a:stretch>
                  <a:fillRect l="-510" t="-1954" r="-11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80" y="4553084"/>
            <a:ext cx="6812025" cy="16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-encoder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transformer encoder is used to encode the feature map f and only takes input as a sequence so the feature map is flattened into feature map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𝐻𝑊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818" r="-9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cows in a field&#10;&#10;Description automatically generated">
            <a:extLst>
              <a:ext uri="{FF2B5EF4-FFF2-40B4-BE49-F238E27FC236}">
                <a16:creationId xmlns:a16="http://schemas.microsoft.com/office/drawing/2014/main" id="{3C2BCFF6-54DA-AFEA-4491-EE8C47B7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1" y="3183810"/>
            <a:ext cx="9094524" cy="31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r>
              <a:rPr lang="en-US" dirty="0"/>
              <a:t>Unlike standard decoders, it processes N objects simultaneously. Each object has a unique embedding to ensure distinct results. The model utilizes positional encoding and feeds these embeddings through a transformer decoder to generate N output embeddings. These outputs are further processed to predict bounding boxes and object classes, ultimately providing N detections.</a:t>
            </a:r>
            <a:endParaRPr lang="vi-VN" dirty="0"/>
          </a:p>
        </p:txBody>
      </p:sp>
      <p:pic>
        <p:nvPicPr>
          <p:cNvPr id="4" name="Picture 3" descr="A group of colorful splatters&#10;&#10;Description automatically generated">
            <a:extLst>
              <a:ext uri="{FF2B5EF4-FFF2-40B4-BE49-F238E27FC236}">
                <a16:creationId xmlns:a16="http://schemas.microsoft.com/office/drawing/2014/main" id="{798FAAFA-C0C9-946B-1893-C78FFAE7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4191314"/>
            <a:ext cx="9720072" cy="19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–encoder-decoder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5365685" cy="4023360"/>
          </a:xfrm>
        </p:spPr>
        <p:txBody>
          <a:bodyPr/>
          <a:lstStyle/>
          <a:p>
            <a:r>
              <a:rPr lang="en-US" dirty="0"/>
              <a:t>Encoder-Decoder transformer architecture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B4655D-24BE-2120-8173-597B13E5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3" y="992124"/>
            <a:ext cx="509016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Feed forword netWORK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FFN predicts bounding boxes (normalized height &amp; width) using a 3-layer perceptron with </a:t>
            </a:r>
            <a:r>
              <a:rPr lang="en-US" dirty="0" err="1"/>
              <a:t>ReLU</a:t>
            </a:r>
            <a:r>
              <a:rPr lang="en-US" dirty="0"/>
              <a:t> activation and hidden dimension 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It also predicts class probabilities (confidence scores) through a final </a:t>
            </a:r>
            <a:r>
              <a:rPr lang="en-US" dirty="0" err="1"/>
              <a:t>softmax</a:t>
            </a:r>
            <a:r>
              <a:rPr lang="en-US" dirty="0"/>
              <a:t> layer.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81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0D47-D61C-9E93-FB09-8F252DD8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</a:t>
            </a:r>
            <a:br>
              <a:rPr lang="en-US" sz="4000" dirty="0"/>
            </a:br>
            <a:r>
              <a:rPr lang="en-US" sz="4000"/>
              <a:t>– CODE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2439D-287D-3F8B-BC46-66B4E9E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Code sample for DETR model was introduced in research paper</a:t>
            </a:r>
            <a:endParaRPr lang="vi-VN" sz="1600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0E6F4E-3644-D79A-F081-F908BB0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872456"/>
            <a:ext cx="6909577" cy="5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</a:t>
            </a:r>
            <a:r>
              <a:rPr lang="en-US" sz="5400"/>
              <a:t>Fine tuning</a:t>
            </a:r>
            <a:r>
              <a:rPr lang="vi-VN" sz="5400"/>
              <a:t>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Dataset: Printed Circuit Broad (PCB) - Kaggle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This dataset describes defects on printed circuit boards (PCBs)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It consists of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693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images of PCBs, divided into 416 training images,138 validation images and139 testing images.</a:t>
            </a: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Format: Pascal VOC, with annotations in XML format.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The dataset contains 6 classes: missing hole, mouse bite, open circuit, short, spur, and spurious copper</a:t>
            </a:r>
            <a:r>
              <a:rPr lang="en-US" sz="240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1F4EF-CDF5-6EE4-15D3-B1A38964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26" y="585216"/>
            <a:ext cx="2520523" cy="343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3CE18-2228-F319-D0B7-58807EAA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54" y="3851203"/>
            <a:ext cx="3019666" cy="290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Fine tuning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need to transform the dataset into COCO format to train the DETR model via </a:t>
            </a:r>
            <a:r>
              <a:rPr lang="en-US" sz="2000" dirty="0" err="1"/>
              <a:t>Roboflow</a:t>
            </a:r>
            <a:r>
              <a:rPr lang="en-US" sz="2000" dirty="0"/>
              <a:t>.</a:t>
            </a:r>
            <a:endParaRPr lang="vi-VN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F6734F-6D3A-FE6A-81CD-F255D3D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89" y="2084832"/>
            <a:ext cx="4933308" cy="37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- Fine tuning (Cont.)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7688-504B-F661-0D61-80023E4E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Model training: pre-trained model DETR </a:t>
            </a:r>
            <a:r>
              <a:rPr lang="en-US" sz="1600" dirty="0" err="1"/>
              <a:t>facebookresearch</a:t>
            </a:r>
            <a:r>
              <a:rPr lang="en-US" sz="1600" dirty="0"/>
              <a:t>/detr-resnet-50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Class </a:t>
            </a:r>
            <a:r>
              <a:rPr lang="en-US" sz="1600" dirty="0" err="1"/>
              <a:t>DetrForObjectDetection</a:t>
            </a:r>
            <a:r>
              <a:rPr lang="en-US" sz="1600" dirty="0"/>
              <a:t> for training and </a:t>
            </a:r>
            <a:r>
              <a:rPr lang="en-US" sz="1600" dirty="0" err="1"/>
              <a:t>DetrImageProcessor</a:t>
            </a:r>
            <a:r>
              <a:rPr lang="en-US" sz="1600" dirty="0"/>
              <a:t> for inference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for loading the dataset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8B509B7-B0A3-4069-10A6-0E2AA8F1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570413"/>
            <a:ext cx="6909577" cy="2815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56955-ABF9-033A-439E-C281C670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42" y="4660419"/>
            <a:ext cx="6909576" cy="712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3D27-932E-B1BB-FE69-AED453CA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Fine tuning (cont.)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DAEB-8203-2A6B-B559-F2F4D75A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dataset to </a:t>
            </a:r>
            <a:r>
              <a:rPr lang="en-US" dirty="0" err="1"/>
              <a:t>DataLoader</a:t>
            </a:r>
            <a:r>
              <a:rPr lang="en-US" dirty="0"/>
              <a:t> to train model</a:t>
            </a:r>
            <a:endParaRPr lang="vi-VN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03911D-52D9-6D95-0C06-EB12E14B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11" y="2851382"/>
            <a:ext cx="5875778" cy="3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C511-4696-C857-9366-78B1683D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Based on </a:t>
            </a:r>
            <a:r>
              <a:rPr lang="en-US" b="1" i="1" dirty="0">
                <a:cs typeface="Times New Roman" panose="02020603050405020304" pitchFamily="18" charset="0"/>
              </a:rPr>
              <a:t>encoder-decoder </a:t>
            </a:r>
            <a:r>
              <a:rPr lang="en-US" dirty="0">
                <a:cs typeface="Times New Roman" panose="02020603050405020304" pitchFamily="18" charset="0"/>
              </a:rPr>
              <a:t>architecture.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It is a fully convolutional model that predicts object bounding boxes directly from pixel values in a single feedforward pass.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Model is trained using a loss function that enforces unique predictions via </a:t>
            </a:r>
            <a:r>
              <a:rPr lang="en-US" b="1" i="1" dirty="0">
                <a:cs typeface="Times New Roman" panose="02020603050405020304" pitchFamily="18" charset="0"/>
              </a:rPr>
              <a:t>bipartite matching</a:t>
            </a:r>
            <a:r>
              <a:rPr lang="en-US" dirty="0">
                <a:cs typeface="Times New Roman" panose="02020603050405020304" pitchFamily="18" charset="0"/>
              </a:rPr>
              <a:t> between ground truth </a:t>
            </a:r>
            <a:r>
              <a:rPr lang="en-US">
                <a:cs typeface="Times New Roman" panose="02020603050405020304" pitchFamily="18" charset="0"/>
              </a:rPr>
              <a:t>and prediction via </a:t>
            </a:r>
            <a:r>
              <a:rPr lang="en-US" b="1" i="1" dirty="0">
                <a:cs typeface="Times New Roman" panose="02020603050405020304" pitchFamily="18" charset="0"/>
              </a:rPr>
              <a:t>Hungarian</a:t>
            </a:r>
            <a:r>
              <a:rPr lang="en-US" dirty="0">
                <a:cs typeface="Times New Roman" panose="02020603050405020304" pitchFamily="18" charset="0"/>
              </a:rPr>
              <a:t> algorithm.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DETR is a simple model that only uses two components: a </a:t>
            </a:r>
            <a:r>
              <a:rPr lang="en-US" b="1" i="1">
                <a:cs typeface="Times New Roman" panose="02020603050405020304" pitchFamily="18" charset="0"/>
              </a:rPr>
              <a:t>CNN</a:t>
            </a:r>
            <a:r>
              <a:rPr lang="en-US">
                <a:cs typeface="Times New Roman" panose="02020603050405020304" pitchFamily="18" charset="0"/>
              </a:rPr>
              <a:t> and a </a:t>
            </a:r>
            <a:r>
              <a:rPr lang="en-US" b="1" i="1">
                <a:cs typeface="Times New Roman" panose="02020603050405020304" pitchFamily="18" charset="0"/>
              </a:rPr>
              <a:t>Transformer</a:t>
            </a:r>
            <a:r>
              <a:rPr lang="en-US">
                <a:cs typeface="Times New Roman" panose="02020603050405020304" pitchFamily="18" charset="0"/>
              </a:rPr>
              <a:t>. </a:t>
            </a:r>
            <a:r>
              <a:rPr lang="en-US" dirty="0">
                <a:cs typeface="Times New Roman" panose="02020603050405020304" pitchFamily="18" charset="0"/>
              </a:rPr>
              <a:t>It combines bipartite matching and transformer (non-autoregressive) parallel decoding.</a:t>
            </a:r>
          </a:p>
          <a:p>
            <a:pPr>
              <a:buFont typeface="Courier New" panose="02070309020205020404" pitchFamily="49" charset="0"/>
              <a:buChar char="o"/>
            </a:pPr>
            <a:endParaRPr lang="vi-V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D94569-0EEE-493B-F292-ED6DE3706B18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INTRODUCTION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168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F7B8-0983-096E-E059-24108A85B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58" y="908020"/>
            <a:ext cx="6355470" cy="391476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AF87D-4BC9-AB6C-E1FA-D60AF45D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83" y="5122218"/>
            <a:ext cx="5403850" cy="1275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50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F5CF8E-6D46-1ACB-A256-EAE249E0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0" y="4335726"/>
            <a:ext cx="3580215" cy="226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E1536-EF19-7EBA-D356-99B87E372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634" y="4353153"/>
            <a:ext cx="3657826" cy="213982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6EF2-B089-7C32-EF03-5F2D0E32D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7708" y="2048865"/>
            <a:ext cx="3648946" cy="21346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0E4B8-3753-26D8-C4D5-31DFBDB9B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037" y="2048865"/>
            <a:ext cx="3644400" cy="2286861"/>
          </a:xfrm>
          <a:prstGeom prst="rect">
            <a:avLst/>
          </a:prstGeom>
          <a:noFill/>
        </p:spPr>
      </p:pic>
      <p:pic>
        <p:nvPicPr>
          <p:cNvPr id="3" name="Picture 2" descr="A graph with red line&#10;&#10;Description automatically generated">
            <a:extLst>
              <a:ext uri="{FF2B5EF4-FFF2-40B4-BE49-F238E27FC236}">
                <a16:creationId xmlns:a16="http://schemas.microsoft.com/office/drawing/2014/main" id="{B7685723-BC06-4C8E-9C5C-F231E8B6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5" y="2067078"/>
            <a:ext cx="3659111" cy="2268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1642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9D68-24A5-E7FC-FE68-7F4B2EB6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0" y="2084832"/>
            <a:ext cx="3657600" cy="226062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D4D90-37C4-28D8-CE3C-FF9B9ADE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31" y="2084832"/>
            <a:ext cx="3657600" cy="22334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C8362-AC7C-E027-258D-7575BE719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32" y="2084832"/>
            <a:ext cx="3657600" cy="218280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92F02-382E-CC56-8C11-DC66B3E3C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8" y="4345452"/>
            <a:ext cx="3657600" cy="221401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AECD0-E634-5E3B-64AD-86A640520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91" y="4353153"/>
            <a:ext cx="3657600" cy="2206313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12916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AF8-92A9-A90D-7D06-FF99E819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– Evaluate results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C44D4-D516-FF3F-B253-6A2ABFAC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14" y="2180082"/>
            <a:ext cx="6540372" cy="4411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3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evaluate results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20362-5B8A-40A0-13C5-4C66A6B8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49424"/>
            <a:ext cx="10686044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93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4" name="Picture 3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9ED3C902-A78A-6392-EAFE-124254EF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13586"/>
            <a:ext cx="8420100" cy="66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C9D9F-7079-D7FC-6987-5583117F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65049" y="-835695"/>
            <a:ext cx="6621145" cy="8410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09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5A96-1CFD-2934-EC92-5DF33D6A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3C2-99E5-B806-41BD-9DCA4A26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3733800"/>
          </a:xfrm>
        </p:spPr>
        <p:txBody>
          <a:bodyPr/>
          <a:lstStyle/>
          <a:p>
            <a:r>
              <a:rPr lang="en-US" dirty="0"/>
              <a:t>Ref:</a:t>
            </a:r>
          </a:p>
          <a:p>
            <a:r>
              <a:rPr lang="en-US" dirty="0"/>
              <a:t>[1]	</a:t>
            </a:r>
            <a:r>
              <a:rPr lang="en-US" dirty="0" err="1"/>
              <a:t>Carion</a:t>
            </a:r>
            <a:r>
              <a:rPr lang="en-US" dirty="0"/>
              <a:t> N, Massa F, </a:t>
            </a:r>
            <a:r>
              <a:rPr lang="en-US" dirty="0" err="1"/>
              <a:t>Synnaeve</a:t>
            </a:r>
            <a:r>
              <a:rPr lang="en-US" dirty="0"/>
              <a:t> G, </a:t>
            </a:r>
            <a:r>
              <a:rPr lang="en-US" dirty="0" err="1"/>
              <a:t>Usunier</a:t>
            </a:r>
            <a:r>
              <a:rPr lang="en-US" dirty="0"/>
              <a:t> N, Kirillov A, </a:t>
            </a:r>
            <a:r>
              <a:rPr lang="en-US" dirty="0" err="1"/>
              <a:t>Zagoruyko</a:t>
            </a:r>
            <a:r>
              <a:rPr lang="en-US" dirty="0"/>
              <a:t> S. End-to-End Object Detection with Transformers 2020.</a:t>
            </a:r>
          </a:p>
          <a:p>
            <a:r>
              <a:rPr lang="en-US" dirty="0"/>
              <a:t>[2]	Medina-Acosta GA, Delgado-</a:t>
            </a:r>
            <a:r>
              <a:rPr lang="en-US" dirty="0" err="1"/>
              <a:t>Penín</a:t>
            </a:r>
            <a:r>
              <a:rPr lang="en-US" dirty="0"/>
              <a:t> JA. On the feasibility of a channel-dependent scheduling for the SC-FDMA in 3GPP-LTE (mobile environment) based on a prioritized-</a:t>
            </a:r>
            <a:r>
              <a:rPr lang="en-US" dirty="0" err="1"/>
              <a:t>bifacet</a:t>
            </a:r>
            <a:r>
              <a:rPr lang="en-US" dirty="0"/>
              <a:t> Hungarian method. EURASIP J </a:t>
            </a:r>
            <a:r>
              <a:rPr lang="en-US" dirty="0" err="1"/>
              <a:t>Wirel</a:t>
            </a:r>
            <a:r>
              <a:rPr lang="en-US" dirty="0"/>
              <a:t> </a:t>
            </a:r>
            <a:r>
              <a:rPr lang="en-US" dirty="0" err="1"/>
              <a:t>Commun</a:t>
            </a:r>
            <a:r>
              <a:rPr lang="en-US" dirty="0"/>
              <a:t> </a:t>
            </a:r>
            <a:r>
              <a:rPr lang="en-US" dirty="0" err="1"/>
              <a:t>Netw</a:t>
            </a:r>
            <a:r>
              <a:rPr lang="en-US" dirty="0"/>
              <a:t> 2011;2011:71. https://doi.org/10.1186/1687-1499-2011-71.</a:t>
            </a:r>
          </a:p>
          <a:p>
            <a:r>
              <a:rPr lang="en-US" dirty="0"/>
              <a:t>[3]	Mak </a:t>
            </a:r>
            <a:r>
              <a:rPr lang="en-US" dirty="0" err="1"/>
              <a:t>Gaiduk</a:t>
            </a:r>
            <a:r>
              <a:rPr lang="en-US" dirty="0"/>
              <a:t>. Object Detection with Transformers (DETR). 2024.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8CDD5-6E77-0DCB-521B-48E362305EF4}"/>
              </a:ext>
            </a:extLst>
          </p:cNvPr>
          <p:cNvSpPr txBox="1">
            <a:spLocks/>
          </p:cNvSpPr>
          <p:nvPr/>
        </p:nvSpPr>
        <p:spPr>
          <a:xfrm>
            <a:off x="9021572" y="5569557"/>
            <a:ext cx="2146300" cy="45024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question?</a:t>
            </a:r>
            <a:endParaRPr lang="vi-V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81C7-A7E0-0013-3E5A-2CBA8C22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more efficient than R-CNNs family, in which the region proposal network (RPN) is used to generate region proposals.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Hand-crafted heuristics are not required like in Faster R-CNN.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trained end-to-end, meaning that the model is trained to predict bounding boxes directly from pixel values.</a:t>
            </a:r>
            <a:endParaRPr lang="vi-V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9B3145-6BB3-2588-0EF2-4F281EF9962C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ADVANTAGES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340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for object detection set prediction is defined as:</a:t>
                </a:r>
                <a:endParaRPr lang="vi-V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loss function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position.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Ground truth box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target label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representing the bounding box.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So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r>
                  <a:rPr lang="en-US" dirty="0"/>
                  <a:t>is defined 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2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/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𝑚𝑎𝑡𝑐h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9C3E1885-0253-51E3-F37C-55DCBF79B1F6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MATCHING COST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11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BIPARTITE MATCHING – hungarIAN ALGORITHM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optimal matching can only be computed efficiently through the Hungarian algorithm.</a:t>
                </a:r>
              </a:p>
              <a:p>
                <a:r>
                  <a:rPr lang="en-US" dirty="0"/>
                  <a:t>For instance, we have 3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and 2 ground truth boxes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along with a padding box "no object"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We form a cost matrix C with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dirty="0"/>
                  <a:t> as the value of the loss function as follows: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149" r="-20104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149" r="-10174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00699" t="-1149" r="-174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101149" r="-30209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01149" r="-2010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01149" r="-1017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201149" r="-3020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201149" r="-20104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201149" r="-1017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308235" r="-30209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308235" r="-201045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308235" r="-10174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23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5640-0C30-8ADE-591D-D5EA1233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BIPARTITE MATCHING – hungarIAN ALGORITHM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2872-D20D-02DF-86FF-7C419483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F770E-68CA-D9FB-3509-253BC50E6E5B}"/>
              </a:ext>
            </a:extLst>
          </p:cNvPr>
          <p:cNvGrpSpPr/>
          <p:nvPr/>
        </p:nvGrpSpPr>
        <p:grpSpPr>
          <a:xfrm>
            <a:off x="757428" y="2236521"/>
            <a:ext cx="10588244" cy="4072840"/>
            <a:chOff x="808228" y="2236521"/>
            <a:chExt cx="10588244" cy="40728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BC90A-9CAA-20C8-1B3C-A018BE15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28" y="2236521"/>
              <a:ext cx="4563872" cy="4072840"/>
            </a:xfrm>
            <a:prstGeom prst="rect">
              <a:avLst/>
            </a:prstGeom>
            <a:noFill/>
          </p:spPr>
        </p:pic>
        <p:pic>
          <p:nvPicPr>
            <p:cNvPr id="12" name="Picture 11" descr="A diagram of a bird&#10;&#10;Description automatically generated">
              <a:extLst>
                <a:ext uri="{FF2B5EF4-FFF2-40B4-BE49-F238E27FC236}">
                  <a16:creationId xmlns:a16="http://schemas.microsoft.com/office/drawing/2014/main" id="{57EB545E-7AE2-DBE6-BB01-067BB6A4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8288" y="2236521"/>
              <a:ext cx="5868184" cy="4072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0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/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/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replace the entry “High value”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 the result will always be 0 because it must follow the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After finding σ ̂, in the training process, the model continues to calculate the loss to update the parameters. The loss function at this stage is called Hungarian loss: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55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448" r="-2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448" r="-1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300508" t="-3448" r="-2030" b="-3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105263" r="-3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105263" r="-2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105263" r="-1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201724" r="-3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201724" r="-2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201724" r="-1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312500" r="-3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12500" r="-2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12500" r="-1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08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p:sp>
        <p:nvSpPr>
          <p:cNvPr id="9" name="!!Content Placeholder 8">
            <a:extLst>
              <a:ext uri="{FF2B5EF4-FFF2-40B4-BE49-F238E27FC236}">
                <a16:creationId xmlns:a16="http://schemas.microsoft.com/office/drawing/2014/main" id="{568BF953-00F3-1512-AD6B-2E0EFFE7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where:</a:t>
            </a:r>
          </a:p>
          <a:p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/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/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89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– architecture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0B9E-47A4-E85D-B11C-CDDC429A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DETR encompasses a </a:t>
            </a:r>
            <a:r>
              <a:rPr lang="en-US" b="1" i="1" dirty="0"/>
              <a:t>CNN backbone</a:t>
            </a:r>
            <a:r>
              <a:rPr lang="en-US" dirty="0"/>
              <a:t> (compact feature representation), a </a:t>
            </a:r>
            <a:r>
              <a:rPr lang="en-US" b="1" i="1" dirty="0"/>
              <a:t>transformer encoder-decoder</a:t>
            </a:r>
            <a:r>
              <a:rPr lang="en-US" dirty="0"/>
              <a:t> (global context) and a </a:t>
            </a:r>
            <a:r>
              <a:rPr lang="en-US" b="1" i="1" dirty="0"/>
              <a:t>feedforward network</a:t>
            </a:r>
            <a:r>
              <a:rPr lang="en-US" dirty="0"/>
              <a:t> (local context).</a:t>
            </a:r>
            <a:endParaRPr lang="vi-VN" dirty="0"/>
          </a:p>
        </p:txBody>
      </p:sp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3429000"/>
            <a:ext cx="10143238" cy="25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326</TotalTime>
  <Words>1031</Words>
  <Application>Microsoft Office PowerPoint</Application>
  <PresentationFormat>Widescreen</PresentationFormat>
  <Paragraphs>122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Arial</vt:lpstr>
      <vt:lpstr>Cambria Math</vt:lpstr>
      <vt:lpstr>Courier New</vt:lpstr>
      <vt:lpstr>Tahoma</vt:lpstr>
      <vt:lpstr>Times New Roman</vt:lpstr>
      <vt:lpstr>Tw Cen MT</vt:lpstr>
      <vt:lpstr>Tw Cen MT Condensed</vt:lpstr>
      <vt:lpstr>Wingdings 3</vt:lpstr>
      <vt:lpstr>Integral</vt:lpstr>
      <vt:lpstr>Detection transformer  - detr</vt:lpstr>
      <vt:lpstr>PowerPoint Presentation</vt:lpstr>
      <vt:lpstr>PowerPoint Presentation</vt:lpstr>
      <vt:lpstr>PowerPoint Presentation</vt:lpstr>
      <vt:lpstr>Detr – BIPARTITE MATCHING – hungarIAN ALGORITHM</vt:lpstr>
      <vt:lpstr>Detr – BIPARTITE MATCHING – hungarIAN ALGORITHM </vt:lpstr>
      <vt:lpstr>Detr – loss fUNCTION</vt:lpstr>
      <vt:lpstr>Detr – loss fUNCTION</vt:lpstr>
      <vt:lpstr>DETR – architecture</vt:lpstr>
      <vt:lpstr>DETR – architecture (Contd.)</vt:lpstr>
      <vt:lpstr>Detr -encoder</vt:lpstr>
      <vt:lpstr>Detr -decoder</vt:lpstr>
      <vt:lpstr>Detr –encoder-decoder</vt:lpstr>
      <vt:lpstr>Detr – Feed forword netWORK</vt:lpstr>
      <vt:lpstr>DETR  – CODE</vt:lpstr>
      <vt:lpstr>DETR  – Fine tuning </vt:lpstr>
      <vt:lpstr>DETR  – Fine tuning</vt:lpstr>
      <vt:lpstr>DETR - Fine tuning (Cont.)</vt:lpstr>
      <vt:lpstr>Detr – Fine tuning (cont.)</vt:lpstr>
      <vt:lpstr>Detr  – fine tuning (cont.)</vt:lpstr>
      <vt:lpstr>Detr  – fine tuning (cont.)</vt:lpstr>
      <vt:lpstr>Detr  – fine tuning (cont.)</vt:lpstr>
      <vt:lpstr>Detr – Evaluate results</vt:lpstr>
      <vt:lpstr>Detr – evaluate results (cont.)</vt:lpstr>
      <vt:lpstr>Detr  – evaluate results (cont.)</vt:lpstr>
      <vt:lpstr>Detr  – evaluate results (cont.)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transformer  - detr</dc:title>
  <dc:creator>Phu Nguyen</dc:creator>
  <cp:lastModifiedBy>Phát Trần</cp:lastModifiedBy>
  <cp:revision>62</cp:revision>
  <dcterms:created xsi:type="dcterms:W3CDTF">2024-05-27T15:30:46Z</dcterms:created>
  <dcterms:modified xsi:type="dcterms:W3CDTF">2024-06-05T03:36:20Z</dcterms:modified>
</cp:coreProperties>
</file>